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095" r:id="rId4"/>
    <p:sldId id="1091" r:id="rId5"/>
    <p:sldId id="1096" r:id="rId6"/>
    <p:sldId id="1097" r:id="rId7"/>
    <p:sldId id="1098" r:id="rId8"/>
    <p:sldId id="1103" r:id="rId9"/>
    <p:sldId id="1104" r:id="rId10"/>
    <p:sldId id="1106" r:id="rId11"/>
    <p:sldId id="1107" r:id="rId12"/>
    <p:sldId id="1108" r:id="rId13"/>
    <p:sldId id="1109" r:id="rId14"/>
    <p:sldId id="1110" r:id="rId15"/>
    <p:sldId id="1117" r:id="rId16"/>
    <p:sldId id="1111" r:id="rId17"/>
    <p:sldId id="1112" r:id="rId18"/>
    <p:sldId id="1113" r:id="rId19"/>
    <p:sldId id="1114" r:id="rId20"/>
    <p:sldId id="1115" r:id="rId21"/>
    <p:sldId id="1116" r:id="rId22"/>
    <p:sldId id="1099"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6379"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a:t>
            </a:r>
            <a:r>
              <a:rPr lang="en-US" altLang="zh-CN" sz="2000" baseline="0" dirty="0" smtClean="0">
                <a:solidFill>
                  <a:prstClr val="black"/>
                </a:solidFill>
                <a:latin typeface="楷体" panose="02010609060101010101" pitchFamily="49" charset="-122"/>
                <a:ea typeface="楷体" panose="02010609060101010101" pitchFamily="49" charset="-122"/>
              </a:rPr>
              <a:t> </a:t>
            </a:r>
            <a:r>
              <a:rPr lang="zh-CN" altLang="en-US" sz="2000" baseline="0" dirty="0" smtClean="0">
                <a:solidFill>
                  <a:prstClr val="black"/>
                </a:solidFill>
                <a:latin typeface="楷体" panose="02010609060101010101" pitchFamily="49" charset="-122"/>
                <a:ea typeface="楷体" panose="02010609060101010101" pitchFamily="49" charset="-122"/>
              </a:rPr>
              <a:t>第二册</a:t>
            </a:r>
            <a:r>
              <a:rPr lang="en-US" altLang="zh-CN" sz="2000" dirty="0" smtClean="0">
                <a:solidFill>
                  <a:prstClr val="black"/>
                </a:solidFill>
                <a:latin typeface="楷体" panose="02010609060101010101" pitchFamily="49" charset="-122"/>
                <a:ea typeface="楷体" panose="02010609060101010101" pitchFamily="49" charset="-122"/>
              </a:rPr>
              <a:t> 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mn-lt"/>
                <a:ea typeface="微软雅黑" panose="020B0503020204020204" pitchFamily="34" charset="-122"/>
                <a:cs typeface="微软雅黑" panose="020B0503020204020204" pitchFamily="34" charset="-122"/>
              </a:rPr>
              <a:t>6</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化学反应速率与反应限度</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可逆反应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与反应限度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可逆反应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）定义：在同一条件下，既能向正反应方向进行，又能向逆反应方向进行的化学反应叫作可逆反应。可用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两同两方向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来概括。在书写化学方程式时，可逆反应用符号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）可逆反应的特点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70318"/>
              </a:xfrm>
              <a:blipFill rotWithShape="1">
                <a:blip r:embed="rId1"/>
                <a:stretch>
                  <a:fillRect l="-2" t="-16" r="1" b="7"/>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105530" y="2937952"/>
            <a:ext cx="5429541" cy="3556972"/>
          </a:xfrm>
          <a:prstGeom prst="rect">
            <a:avLst/>
          </a:prstGeom>
        </p:spPr>
      </p:pic>
      <p:pic>
        <p:nvPicPr>
          <p:cNvPr id="4" name="知识点3.eps" descr="id:2147488255;FounderCES"/>
          <p:cNvPicPr/>
          <p:nvPr/>
        </p:nvPicPr>
        <p:blipFill>
          <a:blip r:embed="rId3"/>
          <a:stretch>
            <a:fillRect/>
          </a:stretch>
        </p:blipFill>
        <p:spPr>
          <a:xfrm>
            <a:off x="406574" y="908720"/>
            <a:ext cx="1390650" cy="369570"/>
          </a:xfrm>
          <a:prstGeom prst="rect">
            <a:avLst/>
          </a:prstGeom>
        </p:spPr>
      </p:pic>
      <p:pic>
        <p:nvPicPr>
          <p:cNvPr id="5" name="图片 4"/>
          <p:cNvPicPr>
            <a:picLocks noChangeAspect="1"/>
          </p:cNvPicPr>
          <p:nvPr/>
        </p:nvPicPr>
        <p:blipFill>
          <a:blip r:embed="rId4"/>
          <a:stretch>
            <a:fillRect/>
          </a:stretch>
        </p:blipFill>
        <p:spPr>
          <a:xfrm>
            <a:off x="1827700" y="3029601"/>
            <a:ext cx="782054" cy="30793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反应的限度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）化学反应的限度是在给定的条件下，可逆反应所能达到的最大程度。化学反应限度的意义在于决定了可逆反应的最大转化率。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）不同可逆反应在同一条件下的化学反应限度不同；同一可逆反应在不同条件下（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如温度、浓度、压强等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）的化学反应限度也不同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化学平衡</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状态的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8269;FounderCES"/>
          <p:cNvPicPr/>
          <p:nvPr/>
        </p:nvPicPr>
        <p:blipFill>
          <a:blip r:embed="rId1"/>
          <a:stretch>
            <a:fillRect/>
          </a:stretch>
        </p:blipFill>
        <p:spPr>
          <a:xfrm>
            <a:off x="478582" y="908720"/>
            <a:ext cx="1314450" cy="349250"/>
          </a:xfrm>
          <a:prstGeom prst="rect">
            <a:avLst/>
          </a:prstGeom>
        </p:spPr>
      </p:pic>
      <p:pic>
        <p:nvPicPr>
          <p:cNvPr id="4" name="图片 3"/>
          <p:cNvPicPr>
            <a:picLocks noChangeAspect="1"/>
          </p:cNvPicPr>
          <p:nvPr/>
        </p:nvPicPr>
        <p:blipFill>
          <a:blip r:embed="rId2"/>
          <a:stretch>
            <a:fillRect/>
          </a:stretch>
        </p:blipFill>
        <p:spPr>
          <a:xfrm>
            <a:off x="2206774" y="1484784"/>
            <a:ext cx="7460607" cy="474119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在一定条件下，判断一个反应是否达到平衡状态，主要看</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正、逆反应速率是否相等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，体系中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各组分的浓度（</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或百分含量</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）是否保持不变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84328" y="2060848"/>
            <a:ext cx="11485848" cy="1130246"/>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反应达到化学平衡状态时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各组分的浓度及质量分数、体积分数均保持不变</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但不一定相等</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各组分的浓度或体积之比也不一定等于化学计量数之比。</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88283;FounderCES"/>
          <p:cNvPicPr/>
          <p:nvPr/>
        </p:nvPicPr>
        <p:blipFill>
          <a:blip r:embed="rId1"/>
          <a:stretch>
            <a:fillRect/>
          </a:stretch>
        </p:blipFill>
        <p:spPr>
          <a:xfrm>
            <a:off x="550590" y="2204864"/>
            <a:ext cx="1630680" cy="3397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893647"/>
          </a:xfrm>
        </p:spPr>
        <p:txBody>
          <a:bodyPr/>
          <a:lstStyle/>
          <a:p>
            <a:pPr hangingPunct="0">
              <a:lnSpc>
                <a:spcPct val="130000"/>
              </a:lnSpc>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比较化学反应速率大小的方法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定性比较化学反应速率大小的方法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）根据化学反应的现象比较：可通过明显的实验现象，如反应的剧烈程度、气泡或沉淀产生的快慢、颜色变化的快慢、固体消失的先后等来判断。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）根据影响化学反应速率的因素比较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内因：其他反应物、反应条件相同时，化学性质活泼的物质参与的，化学反应速率大。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外因：其他条件相同时，使用合适（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）催化剂的，化学反应速率显著增大；温度高的，化学反应速率大；液态反应物浓度大的或气态反应物压强大的，化学反应速率大；一定量的固态反应物，颗粒小（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总表面积大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）的，化学反应速率大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50790" y="692696"/>
            <a:ext cx="6850505" cy="637559"/>
          </a:xfrm>
          <a:prstGeom prst="rect">
            <a:avLst/>
          </a:prstGeom>
        </p:spPr>
      </p:pic>
      <p:pic>
        <p:nvPicPr>
          <p:cNvPr id="4" name="要点.eps" descr="id:2147488297;FounderCES"/>
          <p:cNvPicPr/>
          <p:nvPr/>
        </p:nvPicPr>
        <p:blipFill>
          <a:blip r:embed="rId2"/>
          <a:stretch>
            <a:fillRect/>
          </a:stretch>
        </p:blipFill>
        <p:spPr>
          <a:xfrm>
            <a:off x="504460" y="1438654"/>
            <a:ext cx="895350" cy="381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定量比较化学反应速率大小的方法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化学反应速率大小的定量比较，不仅要看反应速率的数值大小，还要结合化学方程式中各物质的化学计量数的大小进行比较。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）归一法：对于同一化学反应，先将用不同物质表示的反应速率转化为用同一物质表示的反应速率，再进行比较。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）比值法：对于同一化学反应，先用各物质的反应速率除以化学方程式中各自的化学计量数，再进行比较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93812"/>
          </a:xfrm>
        </p:spPr>
        <p:txBody>
          <a:bodyPr/>
          <a:lstStyle/>
          <a:p>
            <a:pPr hangingPunct="0">
              <a:lnSpc>
                <a:spcPct val="130000"/>
              </a:lnSpc>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质量的铁与过量的盐酸在不同的实验条件下进行反应，测定在不同时间（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）内产生气体体积（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）的数据，根据数据绘制得到如图。曲线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所对应的实验组别分别是（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507048" y="2348880"/>
          <a:ext cx="6408711" cy="2743200"/>
        </p:xfrm>
        <a:graphic>
          <a:graphicData uri="http://schemas.openxmlformats.org/drawingml/2006/table">
            <a:tbl>
              <a:tblPr firstRow="1" firstCol="1" bandRow="1"/>
              <a:tblGrid>
                <a:gridCol w="627720"/>
                <a:gridCol w="3620751"/>
                <a:gridCol w="1224136"/>
                <a:gridCol w="936104"/>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endParaRPr lang="zh-CN" sz="105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mn-lt"/>
                          <a:ea typeface="宋体" panose="02010600030101010101" pitchFamily="2" charset="-122"/>
                          <a:cs typeface="Times New Roman" panose="02020603050405020304" pitchFamily="18" charset="0"/>
                        </a:rPr>
                        <a:t>2.0</a:t>
                      </a:r>
                      <a:endParaRPr lang="zh-CN" sz="105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块状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mn-lt"/>
                          <a:ea typeface="宋体" panose="02010600030101010101" pitchFamily="2" charset="-122"/>
                          <a:cs typeface="Times New Roman" panose="02020603050405020304" pitchFamily="18" charset="0"/>
                        </a:rPr>
                        <a:t>2.5</a:t>
                      </a:r>
                      <a:endParaRPr lang="zh-CN" sz="105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块状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mn-lt"/>
                          <a:ea typeface="宋体" panose="02010600030101010101" pitchFamily="2" charset="-122"/>
                          <a:cs typeface="Times New Roman" panose="02020603050405020304" pitchFamily="18" charset="0"/>
                        </a:rPr>
                        <a:t>2.5</a:t>
                      </a:r>
                      <a:endParaRPr lang="zh-CN" sz="105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块状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mn-lt"/>
                          <a:ea typeface="宋体" panose="02010600030101010101" pitchFamily="2" charset="-122"/>
                          <a:cs typeface="Times New Roman" panose="02020603050405020304" pitchFamily="18" charset="0"/>
                        </a:rPr>
                        <a:t>2.5</a:t>
                      </a:r>
                      <a:endParaRPr lang="zh-CN" sz="105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粉末状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d231.jpg" descr="id:2147488311;FounderCES"/>
          <p:cNvPicPr/>
          <p:nvPr/>
        </p:nvPicPr>
        <p:blipFill>
          <a:blip r:embed="rId1"/>
          <a:stretch>
            <a:fillRect/>
          </a:stretch>
        </p:blipFill>
        <p:spPr>
          <a:xfrm>
            <a:off x="7463358" y="2289135"/>
            <a:ext cx="3295650" cy="2684780"/>
          </a:xfrm>
          <a:prstGeom prst="rect">
            <a:avLst/>
          </a:prstGeom>
        </p:spPr>
      </p:pic>
      <p:pic>
        <p:nvPicPr>
          <p:cNvPr id="6" name="24典例1.eps" descr="id:2147488304;FounderCES"/>
          <p:cNvPicPr/>
          <p:nvPr/>
        </p:nvPicPr>
        <p:blipFill>
          <a:blip r:embed="rId2"/>
          <a:stretch>
            <a:fillRect/>
          </a:stretch>
        </p:blipFill>
        <p:spPr>
          <a:xfrm>
            <a:off x="507048" y="908720"/>
            <a:ext cx="1203325" cy="387350"/>
          </a:xfrm>
          <a:prstGeom prst="rect">
            <a:avLst/>
          </a:prstGeom>
        </p:spPr>
      </p:pic>
      <p:pic>
        <p:nvPicPr>
          <p:cNvPr id="7" name="24答案.eps" descr="id:2147488333;FounderCES"/>
          <p:cNvPicPr/>
          <p:nvPr/>
        </p:nvPicPr>
        <p:blipFill>
          <a:blip r:embed="rId3"/>
          <a:stretch>
            <a:fillRect/>
          </a:stretch>
        </p:blipFill>
        <p:spPr>
          <a:xfrm>
            <a:off x="415200" y="6207695"/>
            <a:ext cx="840740" cy="299720"/>
          </a:xfrm>
          <a:prstGeom prst="rect">
            <a:avLst/>
          </a:prstGeom>
        </p:spPr>
      </p:pic>
      <p:sp>
        <p:nvSpPr>
          <p:cNvPr id="8" name="矩形 7"/>
          <p:cNvSpPr/>
          <p:nvPr/>
        </p:nvSpPr>
        <p:spPr>
          <a:xfrm>
            <a:off x="1384494" y="6135687"/>
            <a:ext cx="407484" cy="461665"/>
          </a:xfrm>
          <a:prstGeom prst="rect">
            <a:avLst/>
          </a:prstGeom>
        </p:spPr>
        <p:txBody>
          <a:bodyPr wrap="none">
            <a:spAutoFit/>
          </a:bodyPr>
          <a:lstStyle/>
          <a:p>
            <a:r>
              <a:rPr lang="en-US" altLang="zh-CN" sz="2400" smtClean="0">
                <a:solidFill>
                  <a:srgbClr val="000000"/>
                </a:solidFill>
              </a:rPr>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416320"/>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外界条件对反应速率的影响结果可知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温度越高反应速率越大</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浓度越大反应速率越大</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固体的颗粒越小接触面积越大</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反应速率越大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组的温度高于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组使用铁粉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组使用铁块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组的温度低于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盐酸浓度也小于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组的反应速率小于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组。综上所述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反应速率越大反应用时越短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则曲线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所对应的实验组别分别是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8326;FounderCES"/>
          <p:cNvPicPr/>
          <p:nvPr/>
        </p:nvPicPr>
        <p:blipFill>
          <a:blip r:embed="rId1"/>
          <a:stretch>
            <a:fillRect/>
          </a:stretch>
        </p:blipFill>
        <p:spPr>
          <a:xfrm>
            <a:off x="429930" y="982060"/>
            <a:ext cx="840740" cy="29972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影响化学反应速率大小的因素时的思路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先看内因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内因不相同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即反应物不相同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只能根据反应事实及实验现象定性分析反应的快慢。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内因相同时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再看外因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内因相同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即同一反应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再看外界因素。外界因素对反应速率的影响可按如下顺序分析判断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二看温度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三看浓度或压强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四看其他因素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如固体反应物的颗粒大小等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8340;FounderCES"/>
          <p:cNvPicPr/>
          <p:nvPr/>
        </p:nvPicPr>
        <p:blipFill>
          <a:blip r:embed="rId1"/>
          <a:stretch>
            <a:fillRect/>
          </a:stretch>
        </p:blipFill>
        <p:spPr>
          <a:xfrm>
            <a:off x="478582" y="908720"/>
            <a:ext cx="1667510" cy="36576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江苏扬州市第一中学高一期中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均为气体，对于反应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3B</a:t>
                </a:r>
                <a14:m>
                  <m:oMath xmlns:m="http://schemas.openxmlformats.org/officeDocument/2006/math">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来说，以下化学反应速率的表示中反应速率最快的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6320"/>
              </a:xfrm>
              <a:blipFill rotWithShape="1">
                <a:blip r:embed="rId1"/>
                <a:stretch>
                  <a:fillRect l="-2" t="-18" r="1"/>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1158365" y="1467532"/>
            <a:ext cx="887141" cy="365609"/>
          </a:xfrm>
          <a:prstGeom prst="rect">
            <a:avLst/>
          </a:prstGeom>
        </p:spPr>
      </p:pic>
      <p:pic>
        <p:nvPicPr>
          <p:cNvPr id="4" name="24典例2.eps" descr="id:2147488347;FounderCES"/>
          <p:cNvPicPr/>
          <p:nvPr/>
        </p:nvPicPr>
        <p:blipFill>
          <a:blip r:embed="rId3"/>
          <a:stretch>
            <a:fillRect/>
          </a:stretch>
        </p:blipFill>
        <p:spPr>
          <a:xfrm>
            <a:off x="436011" y="921777"/>
            <a:ext cx="1203325" cy="387350"/>
          </a:xfrm>
          <a:prstGeom prst="rect">
            <a:avLst/>
          </a:prstGeom>
        </p:spPr>
      </p:pic>
      <p:pic>
        <p:nvPicPr>
          <p:cNvPr id="5" name="24答案.eps" descr="id:2147488361;FounderCES"/>
          <p:cNvPicPr/>
          <p:nvPr/>
        </p:nvPicPr>
        <p:blipFill>
          <a:blip r:embed="rId4"/>
          <a:stretch>
            <a:fillRect/>
          </a:stretch>
        </p:blipFill>
        <p:spPr>
          <a:xfrm>
            <a:off x="436011" y="4188237"/>
            <a:ext cx="840740" cy="299720"/>
          </a:xfrm>
          <a:prstGeom prst="rect">
            <a:avLst/>
          </a:prstGeom>
        </p:spPr>
      </p:pic>
      <p:sp>
        <p:nvSpPr>
          <p:cNvPr id="6" name="矩形 5"/>
          <p:cNvSpPr/>
          <p:nvPr/>
        </p:nvSpPr>
        <p:spPr>
          <a:xfrm>
            <a:off x="1313580" y="3989053"/>
            <a:ext cx="407484"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430910" y="619597"/>
            <a:ext cx="4924817" cy="611536"/>
          </a:xfrm>
          <a:prstGeom prst="rect">
            <a:avLst/>
          </a:prstGeom>
        </p:spPr>
      </p:pic>
      <p:pic>
        <p:nvPicPr>
          <p:cNvPr id="2" name="图片 1"/>
          <p:cNvPicPr>
            <a:picLocks noChangeAspect="1"/>
          </p:cNvPicPr>
          <p:nvPr/>
        </p:nvPicPr>
        <p:blipFill>
          <a:blip r:embed="rId2"/>
          <a:stretch>
            <a:fillRect/>
          </a:stretch>
        </p:blipFill>
        <p:spPr>
          <a:xfrm>
            <a:off x="2518090" y="1262692"/>
            <a:ext cx="6405877" cy="536512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52200"/>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将不同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物质的反应速率全部转化为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并使单位相同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再进行比较。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表示的反应速率最快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52200"/>
              </a:xfrm>
              <a:blipFill rotWithShape="1">
                <a:blip r:embed="rId1"/>
                <a:stretch>
                  <a:fillRect l="-2" t="-19" r="1" b="1"/>
                </a:stretch>
              </a:blipFill>
            </p:spPr>
            <p:txBody>
              <a:bodyPr/>
              <a:lstStyle/>
              <a:p>
                <a:r>
                  <a:rPr lang="zh-CN" altLang="en-US">
                    <a:noFill/>
                  </a:rPr>
                  <a:t> </a:t>
                </a:r>
              </a:p>
            </p:txBody>
          </p:sp>
        </mc:Fallback>
      </mc:AlternateContent>
      <p:pic>
        <p:nvPicPr>
          <p:cNvPr id="3" name="24解析.eps" descr="id:2147488354;FounderCES"/>
          <p:cNvPicPr/>
          <p:nvPr/>
        </p:nvPicPr>
        <p:blipFill>
          <a:blip r:embed="rId2"/>
          <a:stretch>
            <a:fillRect/>
          </a:stretch>
        </p:blipFill>
        <p:spPr>
          <a:xfrm>
            <a:off x="478582" y="980728"/>
            <a:ext cx="840740" cy="29972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同一化学反应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用不同物质表示的反应速率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其数值可能不同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但比较反应速率的大小时不能只看数值的大小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而要进行一定的转化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具体比较方法如下。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看化学反应速率的单位是否一致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将不同物质表示的化学反应速率转化成同一物质表示的化学反应速率或分别除以相应物质的化学计量数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三比较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比较同一物质表示的化学反应速率或除以化学计量数之后的数值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数值越大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反应速率越快</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8368;FounderCES"/>
          <p:cNvPicPr/>
          <p:nvPr/>
        </p:nvPicPr>
        <p:blipFill>
          <a:blip r:embed="rId1"/>
          <a:stretch>
            <a:fillRect/>
          </a:stretch>
        </p:blipFill>
        <p:spPr>
          <a:xfrm>
            <a:off x="550590" y="900094"/>
            <a:ext cx="1667510" cy="365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7031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化学反应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）化学中用单位时间内反应物浓度的减少或生成物浓度的增加来表示化学反应的快慢。化学反应速率表示的是时间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平均反应速率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，不是瞬时速率。化学反应速率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只有大小而没有正负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）同一化学反应用不同物质浓度的改变量来表示化学反应速率，数值可能不同，但意义相同。因此，在表示化学反应速率时，应指明是哪一种物质。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）对于有固体或纯液体参加的反应，一般</a:t>
            </a:r>
            <a:r>
              <a:rPr lang="zh-CN" altLang="zh-CN"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不用固体或纯液体来表示化学反应速率</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3863" y="692696"/>
            <a:ext cx="6275045" cy="644656"/>
          </a:xfrm>
          <a:prstGeom prst="rect">
            <a:avLst/>
          </a:prstGeom>
        </p:spPr>
      </p:pic>
      <p:pic>
        <p:nvPicPr>
          <p:cNvPr id="4" name="知识点1.eps" descr="id:2147488213;FounderCES"/>
          <p:cNvPicPr/>
          <p:nvPr/>
        </p:nvPicPr>
        <p:blipFill>
          <a:blip r:embed="rId2"/>
          <a:stretch>
            <a:fillRect/>
          </a:stretch>
        </p:blipFill>
        <p:spPr>
          <a:xfrm>
            <a:off x="378106" y="1556792"/>
            <a:ext cx="1409700" cy="3892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）同一化学反应用不同的物质表示化学反应速率，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其化学反应速率之比等于化学方程式中对应物质的化学计量数之比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）比较同一化学反应的速率，应将所给的各物质的反应速率转化成用同一种物质表示后，再比较大小，即做到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两统一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：物质统一，单位统一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化学反应速率的外界因素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：反应物的浓度越大，反应速率越大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8220;FounderCES"/>
          <p:cNvPicPr/>
          <p:nvPr/>
        </p:nvPicPr>
        <p:blipFill>
          <a:blip r:embed="rId1"/>
          <a:stretch>
            <a:fillRect/>
          </a:stretch>
        </p:blipFill>
        <p:spPr>
          <a:xfrm>
            <a:off x="461330" y="900094"/>
            <a:ext cx="1504950" cy="399415"/>
          </a:xfrm>
          <a:prstGeom prst="rect">
            <a:avLst/>
          </a:prstGeom>
        </p:spPr>
      </p:pic>
      <p:sp>
        <p:nvSpPr>
          <p:cNvPr id="4" name="内容占位符 1"/>
          <p:cNvSpPr txBox="1"/>
          <p:nvPr/>
        </p:nvSpPr>
        <p:spPr bwMode="auto">
          <a:xfrm>
            <a:off x="341925" y="2122440"/>
            <a:ext cx="11485848" cy="1130246"/>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和纯液体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可认为其浓度是定值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它们的物质的量的增多或减少不影响反应速率。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33569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：反应的温度越高，反应速率越大。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74889" y="4098106"/>
            <a:ext cx="11485848" cy="1754326"/>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是吸热反应还是放热反应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升高温度都能增大化学反应速率</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故不能认为升高温度只会增大吸热反应的反应速率</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如木炭燃烧是放热反应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温度越高</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燃烧越快。</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88227;FounderCES"/>
          <p:cNvPicPr/>
          <p:nvPr/>
        </p:nvPicPr>
        <p:blipFill>
          <a:blip r:embed="rId2"/>
          <a:stretch>
            <a:fillRect/>
          </a:stretch>
        </p:blipFill>
        <p:spPr>
          <a:xfrm>
            <a:off x="478582" y="2272675"/>
            <a:ext cx="1711325" cy="335915"/>
          </a:xfrm>
          <a:prstGeom prst="rect">
            <a:avLst/>
          </a:prstGeom>
        </p:spPr>
      </p:pic>
      <p:pic>
        <p:nvPicPr>
          <p:cNvPr id="8" name="名师点拨.eps" descr="id:2147488234;FounderCES"/>
          <p:cNvPicPr/>
          <p:nvPr/>
        </p:nvPicPr>
        <p:blipFill>
          <a:blip r:embed="rId3"/>
          <a:stretch>
            <a:fillRect/>
          </a:stretch>
        </p:blipFill>
        <p:spPr>
          <a:xfrm>
            <a:off x="441078" y="4203836"/>
            <a:ext cx="1737360" cy="4057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：对于有气体参加的反应，反应体系的压强越大，反应速率越大。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对于有气体参加的反应，压强会影响反应速率。当其他条件不变时，增大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物质浓度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增大；减小压强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物质浓度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74889" y="3068960"/>
            <a:ext cx="11485848" cy="1754326"/>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恒容时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充入稀有气体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总压强增大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但各气态物质的浓度</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恒压时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充入</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稀有气体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气态物质的浓度</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88241;FounderCES"/>
          <p:cNvPicPr/>
          <p:nvPr/>
        </p:nvPicPr>
        <p:blipFill>
          <a:blip r:embed="rId1"/>
          <a:stretch>
            <a:fillRect/>
          </a:stretch>
        </p:blipFill>
        <p:spPr>
          <a:xfrm>
            <a:off x="478582" y="3212976"/>
            <a:ext cx="1711325" cy="33591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：能显著地增大或减小反应速率。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催化剂具有专一性，只能针对特定的反应。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杂质的存在易使催化剂中毒，所以要除杂。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使用催化剂能</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同等程度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地改变同一可逆反应的正、逆反应速率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其他因素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）固体表面积：增大反应物的接触面积，能增大反应速率。固体颗粒越小，其单位质量的表面积越大。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）反应物状态：一般来说，配成溶液或将反应物转化为气体，都能增大反应物的接触面积，有利于增大反应速率。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）形成原电池：可以增大氧化还原反应的反应速率。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）光照、电磁波、超声波等条件对一些化学反应的速率也有一定影响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学生</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在分析比较反应速率大小或快慢的问题时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容易只把注意力集中在温度、浓度、催化剂等外界因素对化学反应速率的影响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而忽视了内因才是决定化学反应速率的关键。在内因相同的情况下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即反应物相同时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外界因素才会决定反应速率的大小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因此在进行分析判断时应遵循以下思路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先看内因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内因相同者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再看外界因素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催化剂、温度、浓度、压强等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88248;FounderCES"/>
          <p:cNvPicPr/>
          <p:nvPr/>
        </p:nvPicPr>
        <p:blipFill>
          <a:blip r:embed="rId1"/>
          <a:stretch>
            <a:fillRect/>
          </a:stretch>
        </p:blipFill>
        <p:spPr>
          <a:xfrm>
            <a:off x="478582" y="908720"/>
            <a:ext cx="1630680" cy="33972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3403</Words>
  <Application>WPS 演示</Application>
  <PresentationFormat>自定义</PresentationFormat>
  <Paragraphs>150</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403</cp:revision>
  <dcterms:created xsi:type="dcterms:W3CDTF">2020-11-06T05:24:00Z</dcterms:created>
  <dcterms:modified xsi:type="dcterms:W3CDTF">2025-09-28T08:20:06Z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7F397C0B075C447FA1DBDA00EE068A5F_12</vt:lpwstr>
  </property>
</Properties>
</file>